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Handelson Four" panose="020B0604020202020204" charset="0"/>
      <p:regular r:id="rId19"/>
    </p:embeddedFont>
    <p:embeddedFont>
      <p:font typeface="Cocomat Pro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52.sv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34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5.png"/><Relationship Id="rId3" Type="http://schemas.openxmlformats.org/officeDocument/2006/relationships/image" Target="../media/image13.png"/><Relationship Id="rId12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24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1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24.svg"/><Relationship Id="rId4" Type="http://schemas.openxmlformats.org/officeDocument/2006/relationships/image" Target="../media/image7.svg"/><Relationship Id="rId9" Type="http://schemas.openxmlformats.org/officeDocument/2006/relationships/image" Target="../media/image13.png"/><Relationship Id="rId1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26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30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 rot="-75879">
            <a:off x="910729" y="6092298"/>
            <a:ext cx="3715300" cy="4710365"/>
          </a:xfrm>
          <a:custGeom>
            <a:avLst/>
            <a:gdLst/>
            <a:ahLst/>
            <a:cxnLst/>
            <a:rect l="l" t="t" r="r" b="b"/>
            <a:pathLst>
              <a:path w="3715300" h="4710365">
                <a:moveTo>
                  <a:pt x="0" y="0"/>
                </a:moveTo>
                <a:lnTo>
                  <a:pt x="3715301" y="0"/>
                </a:lnTo>
                <a:lnTo>
                  <a:pt x="3715301" y="4710365"/>
                </a:lnTo>
                <a:lnTo>
                  <a:pt x="0" y="471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16084">
            <a:off x="14780098" y="-1267621"/>
            <a:ext cx="4835177" cy="5818263"/>
          </a:xfrm>
          <a:custGeom>
            <a:avLst/>
            <a:gdLst/>
            <a:ahLst/>
            <a:cxnLst/>
            <a:rect l="l" t="t" r="r" b="b"/>
            <a:pathLst>
              <a:path w="4835177" h="5818263">
                <a:moveTo>
                  <a:pt x="0" y="0"/>
                </a:moveTo>
                <a:lnTo>
                  <a:pt x="4835177" y="0"/>
                </a:lnTo>
                <a:lnTo>
                  <a:pt x="4835177" y="5818263"/>
                </a:lnTo>
                <a:lnTo>
                  <a:pt x="0" y="5818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5694">
            <a:off x="14028254" y="2818205"/>
            <a:ext cx="2649139" cy="3811711"/>
          </a:xfrm>
          <a:custGeom>
            <a:avLst/>
            <a:gdLst/>
            <a:ahLst/>
            <a:cxnLst/>
            <a:rect l="l" t="t" r="r" b="b"/>
            <a:pathLst>
              <a:path w="2649139" h="3811711">
                <a:moveTo>
                  <a:pt x="0" y="0"/>
                </a:moveTo>
                <a:lnTo>
                  <a:pt x="2649140" y="0"/>
                </a:lnTo>
                <a:lnTo>
                  <a:pt x="2649140" y="3811712"/>
                </a:lnTo>
                <a:lnTo>
                  <a:pt x="0" y="3811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543490">
            <a:off x="318433" y="8638924"/>
            <a:ext cx="1281701" cy="1123091"/>
          </a:xfrm>
          <a:custGeom>
            <a:avLst/>
            <a:gdLst/>
            <a:ahLst/>
            <a:cxnLst/>
            <a:rect l="l" t="t" r="r" b="b"/>
            <a:pathLst>
              <a:path w="1281701" h="1123091">
                <a:moveTo>
                  <a:pt x="0" y="0"/>
                </a:moveTo>
                <a:lnTo>
                  <a:pt x="1281701" y="0"/>
                </a:lnTo>
                <a:lnTo>
                  <a:pt x="1281701" y="1123090"/>
                </a:lnTo>
                <a:lnTo>
                  <a:pt x="0" y="1123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0283">
            <a:off x="5474452" y="4090255"/>
            <a:ext cx="7423654" cy="1540408"/>
          </a:xfrm>
          <a:custGeom>
            <a:avLst/>
            <a:gdLst/>
            <a:ahLst/>
            <a:cxnLst/>
            <a:rect l="l" t="t" r="r" b="b"/>
            <a:pathLst>
              <a:path w="7423654" h="1540408">
                <a:moveTo>
                  <a:pt x="0" y="0"/>
                </a:moveTo>
                <a:lnTo>
                  <a:pt x="7423654" y="0"/>
                </a:lnTo>
                <a:lnTo>
                  <a:pt x="7423654" y="1540408"/>
                </a:lnTo>
                <a:lnTo>
                  <a:pt x="0" y="1540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45388" y="1865021"/>
            <a:ext cx="11248547" cy="1062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70"/>
              </a:lnSpc>
            </a:pPr>
            <a:r>
              <a:rPr lang="en-US" sz="16600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MERCAMADRID</a:t>
            </a:r>
          </a:p>
          <a:p>
            <a:pPr algn="ctr">
              <a:lnSpc>
                <a:spcPts val="15770"/>
              </a:lnSpc>
            </a:pPr>
            <a:r>
              <a:rPr lang="en-US" sz="16600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ANÁLISIS DE PRODUCTOS Y SUS ORÍGENES </a:t>
            </a:r>
          </a:p>
          <a:p>
            <a:pPr marL="0" lvl="0" indent="0" algn="ctr">
              <a:lnSpc>
                <a:spcPts val="19189"/>
              </a:lnSpc>
            </a:pPr>
            <a:endParaRPr lang="en-US" sz="16600">
              <a:solidFill>
                <a:srgbClr val="233212"/>
              </a:solidFill>
              <a:latin typeface="Handelson Four"/>
              <a:ea typeface="Handelson Four"/>
              <a:cs typeface="Handelson Four"/>
              <a:sym typeface="Handelson Four"/>
            </a:endParaRPr>
          </a:p>
        </p:txBody>
      </p:sp>
      <p:sp>
        <p:nvSpPr>
          <p:cNvPr id="9" name="Freeform 9"/>
          <p:cNvSpPr/>
          <p:nvPr/>
        </p:nvSpPr>
        <p:spPr>
          <a:xfrm rot="450381">
            <a:off x="15604066" y="4748637"/>
            <a:ext cx="2197771" cy="6949474"/>
          </a:xfrm>
          <a:custGeom>
            <a:avLst/>
            <a:gdLst/>
            <a:ahLst/>
            <a:cxnLst/>
            <a:rect l="l" t="t" r="r" b="b"/>
            <a:pathLst>
              <a:path w="2197771" h="6949474">
                <a:moveTo>
                  <a:pt x="0" y="0"/>
                </a:moveTo>
                <a:lnTo>
                  <a:pt x="2197772" y="0"/>
                </a:lnTo>
                <a:lnTo>
                  <a:pt x="2197772" y="6949474"/>
                </a:lnTo>
                <a:lnTo>
                  <a:pt x="0" y="6949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932838">
            <a:off x="13586185" y="1045933"/>
            <a:ext cx="1323447" cy="1159671"/>
          </a:xfrm>
          <a:custGeom>
            <a:avLst/>
            <a:gdLst/>
            <a:ahLst/>
            <a:cxnLst/>
            <a:rect l="l" t="t" r="r" b="b"/>
            <a:pathLst>
              <a:path w="1323447" h="1159671">
                <a:moveTo>
                  <a:pt x="0" y="0"/>
                </a:moveTo>
                <a:lnTo>
                  <a:pt x="1323447" y="0"/>
                </a:lnTo>
                <a:lnTo>
                  <a:pt x="1323447" y="1159671"/>
                </a:lnTo>
                <a:lnTo>
                  <a:pt x="0" y="1159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84704" flipH="1">
            <a:off x="13773319" y="7518242"/>
            <a:ext cx="1387704" cy="1898600"/>
          </a:xfrm>
          <a:custGeom>
            <a:avLst/>
            <a:gdLst/>
            <a:ahLst/>
            <a:cxnLst/>
            <a:rect l="l" t="t" r="r" b="b"/>
            <a:pathLst>
              <a:path w="1387704" h="1898600">
                <a:moveTo>
                  <a:pt x="1387704" y="0"/>
                </a:moveTo>
                <a:lnTo>
                  <a:pt x="0" y="0"/>
                </a:lnTo>
                <a:lnTo>
                  <a:pt x="0" y="1898600"/>
                </a:lnTo>
                <a:lnTo>
                  <a:pt x="1387704" y="1898600"/>
                </a:lnTo>
                <a:lnTo>
                  <a:pt x="13877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48413">
            <a:off x="-2042464" y="1454486"/>
            <a:ext cx="4299708" cy="4455656"/>
          </a:xfrm>
          <a:custGeom>
            <a:avLst/>
            <a:gdLst/>
            <a:ahLst/>
            <a:cxnLst/>
            <a:rect l="l" t="t" r="r" b="b"/>
            <a:pathLst>
              <a:path w="4299708" h="4455656">
                <a:moveTo>
                  <a:pt x="0" y="0"/>
                </a:moveTo>
                <a:lnTo>
                  <a:pt x="4299708" y="0"/>
                </a:lnTo>
                <a:lnTo>
                  <a:pt x="4299708" y="4455656"/>
                </a:lnTo>
                <a:lnTo>
                  <a:pt x="0" y="4455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180348" flipV="1">
            <a:off x="393060" y="844873"/>
            <a:ext cx="5806676" cy="3716273"/>
          </a:xfrm>
          <a:custGeom>
            <a:avLst/>
            <a:gdLst/>
            <a:ahLst/>
            <a:cxnLst/>
            <a:rect l="l" t="t" r="r" b="b"/>
            <a:pathLst>
              <a:path w="5806676" h="3716273">
                <a:moveTo>
                  <a:pt x="0" y="3716273"/>
                </a:moveTo>
                <a:lnTo>
                  <a:pt x="5806676" y="3716273"/>
                </a:lnTo>
                <a:lnTo>
                  <a:pt x="5806676" y="0"/>
                </a:lnTo>
                <a:lnTo>
                  <a:pt x="0" y="0"/>
                </a:lnTo>
                <a:lnTo>
                  <a:pt x="0" y="3716273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932838">
            <a:off x="17632710" y="9531896"/>
            <a:ext cx="395916" cy="408724"/>
          </a:xfrm>
          <a:custGeom>
            <a:avLst/>
            <a:gdLst/>
            <a:ahLst/>
            <a:cxnLst/>
            <a:rect l="l" t="t" r="r" b="b"/>
            <a:pathLst>
              <a:path w="395916" h="408724">
                <a:moveTo>
                  <a:pt x="0" y="0"/>
                </a:moveTo>
                <a:lnTo>
                  <a:pt x="395916" y="0"/>
                </a:lnTo>
                <a:lnTo>
                  <a:pt x="395916" y="408724"/>
                </a:lnTo>
                <a:lnTo>
                  <a:pt x="0" y="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5" name="Freeform 15"/>
          <p:cNvSpPr/>
          <p:nvPr/>
        </p:nvSpPr>
        <p:spPr>
          <a:xfrm rot="-2932838">
            <a:off x="335834" y="6135635"/>
            <a:ext cx="418923" cy="432475"/>
          </a:xfrm>
          <a:custGeom>
            <a:avLst/>
            <a:gdLst/>
            <a:ahLst/>
            <a:cxnLst/>
            <a:rect l="l" t="t" r="r" b="b"/>
            <a:pathLst>
              <a:path w="418923" h="432475">
                <a:moveTo>
                  <a:pt x="0" y="0"/>
                </a:moveTo>
                <a:lnTo>
                  <a:pt x="418923" y="0"/>
                </a:lnTo>
                <a:lnTo>
                  <a:pt x="418923" y="432475"/>
                </a:lnTo>
                <a:lnTo>
                  <a:pt x="0" y="4324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6" name="Freeform 16"/>
          <p:cNvSpPr/>
          <p:nvPr/>
        </p:nvSpPr>
        <p:spPr>
          <a:xfrm rot="-2932838">
            <a:off x="17014123" y="4030599"/>
            <a:ext cx="490353" cy="506216"/>
          </a:xfrm>
          <a:custGeom>
            <a:avLst/>
            <a:gdLst/>
            <a:ahLst/>
            <a:cxnLst/>
            <a:rect l="l" t="t" r="r" b="b"/>
            <a:pathLst>
              <a:path w="490353" h="506216">
                <a:moveTo>
                  <a:pt x="0" y="0"/>
                </a:moveTo>
                <a:lnTo>
                  <a:pt x="490354" y="0"/>
                </a:lnTo>
                <a:lnTo>
                  <a:pt x="490354" y="506216"/>
                </a:lnTo>
                <a:lnTo>
                  <a:pt x="0" y="50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7" name="Freeform 17"/>
          <p:cNvSpPr/>
          <p:nvPr/>
        </p:nvSpPr>
        <p:spPr>
          <a:xfrm rot="-1611985">
            <a:off x="335466" y="424278"/>
            <a:ext cx="1468395" cy="1360101"/>
          </a:xfrm>
          <a:custGeom>
            <a:avLst/>
            <a:gdLst/>
            <a:ahLst/>
            <a:cxnLst/>
            <a:rect l="l" t="t" r="r" b="b"/>
            <a:pathLst>
              <a:path w="1468395" h="1360101">
                <a:moveTo>
                  <a:pt x="0" y="0"/>
                </a:moveTo>
                <a:lnTo>
                  <a:pt x="1468395" y="0"/>
                </a:lnTo>
                <a:lnTo>
                  <a:pt x="1468395" y="1360101"/>
                </a:lnTo>
                <a:lnTo>
                  <a:pt x="0" y="13601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6721431">
            <a:off x="1706764" y="5089825"/>
            <a:ext cx="512333" cy="753732"/>
          </a:xfrm>
          <a:custGeom>
            <a:avLst/>
            <a:gdLst/>
            <a:ahLst/>
            <a:cxnLst/>
            <a:rect l="l" t="t" r="r" b="b"/>
            <a:pathLst>
              <a:path w="512333" h="753732">
                <a:moveTo>
                  <a:pt x="0" y="0"/>
                </a:moveTo>
                <a:lnTo>
                  <a:pt x="512333" y="0"/>
                </a:lnTo>
                <a:lnTo>
                  <a:pt x="512333" y="753731"/>
                </a:lnTo>
                <a:lnTo>
                  <a:pt x="0" y="753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t="-3611" r="-73958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8292" y="6381468"/>
            <a:ext cx="3768839" cy="3905532"/>
          </a:xfrm>
          <a:custGeom>
            <a:avLst/>
            <a:gdLst/>
            <a:ahLst/>
            <a:cxnLst/>
            <a:rect l="l" t="t" r="r" b="b"/>
            <a:pathLst>
              <a:path w="3768839" h="3905532">
                <a:moveTo>
                  <a:pt x="0" y="0"/>
                </a:moveTo>
                <a:lnTo>
                  <a:pt x="3768839" y="0"/>
                </a:lnTo>
                <a:lnTo>
                  <a:pt x="3768839" y="3905532"/>
                </a:lnTo>
                <a:lnTo>
                  <a:pt x="0" y="3905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51559">
            <a:off x="-1421898" y="-23378"/>
            <a:ext cx="5087230" cy="3293981"/>
          </a:xfrm>
          <a:custGeom>
            <a:avLst/>
            <a:gdLst/>
            <a:ahLst/>
            <a:cxnLst/>
            <a:rect l="l" t="t" r="r" b="b"/>
            <a:pathLst>
              <a:path w="5087230" h="3293981">
                <a:moveTo>
                  <a:pt x="0" y="0"/>
                </a:moveTo>
                <a:lnTo>
                  <a:pt x="5087230" y="0"/>
                </a:lnTo>
                <a:lnTo>
                  <a:pt x="5087230" y="3293981"/>
                </a:lnTo>
                <a:lnTo>
                  <a:pt x="0" y="3293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76421" y="2313350"/>
            <a:ext cx="4733184" cy="3166746"/>
          </a:xfrm>
          <a:custGeom>
            <a:avLst/>
            <a:gdLst/>
            <a:ahLst/>
            <a:cxnLst/>
            <a:rect l="l" t="t" r="r" b="b"/>
            <a:pathLst>
              <a:path w="4733184" h="3166746">
                <a:moveTo>
                  <a:pt x="0" y="0"/>
                </a:moveTo>
                <a:lnTo>
                  <a:pt x="4733184" y="0"/>
                </a:lnTo>
                <a:lnTo>
                  <a:pt x="4733184" y="3166746"/>
                </a:lnTo>
                <a:lnTo>
                  <a:pt x="0" y="316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58901" y="2313350"/>
            <a:ext cx="4550113" cy="3166746"/>
          </a:xfrm>
          <a:custGeom>
            <a:avLst/>
            <a:gdLst/>
            <a:ahLst/>
            <a:cxnLst/>
            <a:rect l="l" t="t" r="r" b="b"/>
            <a:pathLst>
              <a:path w="4550113" h="3166746">
                <a:moveTo>
                  <a:pt x="0" y="0"/>
                </a:moveTo>
                <a:lnTo>
                  <a:pt x="4550113" y="0"/>
                </a:lnTo>
                <a:lnTo>
                  <a:pt x="4550113" y="3166746"/>
                </a:lnTo>
                <a:lnTo>
                  <a:pt x="0" y="3166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76421" y="6230694"/>
            <a:ext cx="4733184" cy="3027606"/>
          </a:xfrm>
          <a:custGeom>
            <a:avLst/>
            <a:gdLst/>
            <a:ahLst/>
            <a:cxnLst/>
            <a:rect l="l" t="t" r="r" b="b"/>
            <a:pathLst>
              <a:path w="4733184" h="3027606">
                <a:moveTo>
                  <a:pt x="0" y="0"/>
                </a:moveTo>
                <a:lnTo>
                  <a:pt x="4733184" y="0"/>
                </a:lnTo>
                <a:lnTo>
                  <a:pt x="4733184" y="3027606"/>
                </a:lnTo>
                <a:lnTo>
                  <a:pt x="0" y="30276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58901" y="6192621"/>
            <a:ext cx="4550113" cy="3065679"/>
          </a:xfrm>
          <a:custGeom>
            <a:avLst/>
            <a:gdLst/>
            <a:ahLst/>
            <a:cxnLst/>
            <a:rect l="l" t="t" r="r" b="b"/>
            <a:pathLst>
              <a:path w="4550113" h="3065679">
                <a:moveTo>
                  <a:pt x="0" y="0"/>
                </a:moveTo>
                <a:lnTo>
                  <a:pt x="4550113" y="0"/>
                </a:lnTo>
                <a:lnTo>
                  <a:pt x="4550113" y="3065679"/>
                </a:lnTo>
                <a:lnTo>
                  <a:pt x="0" y="3065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81747" y="644539"/>
            <a:ext cx="9730740" cy="80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  <a:spcBef>
                <a:spcPct val="0"/>
              </a:spcBef>
            </a:pPr>
            <a:r>
              <a:rPr lang="en-US" sz="5553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Patrones de abastecimiento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499823"/>
            <a:ext cx="17955352" cy="138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0"/>
              </a:lnSpc>
              <a:spcBef>
                <a:spcPct val="0"/>
              </a:spcBef>
            </a:pPr>
            <a:r>
              <a:rPr lang="en-US" sz="4874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¿Los productos vegetales más vendidos se importan debido a la estacionalidad?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5650977"/>
            <a:ext cx="17955352" cy="89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4"/>
              </a:lnSpc>
              <a:spcBef>
                <a:spcPct val="0"/>
              </a:spcBef>
            </a:pPr>
            <a:r>
              <a:rPr lang="en-US" sz="6238" b="1">
                <a:solidFill>
                  <a:srgbClr val="FF3131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NO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867495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8292" y="6381468"/>
            <a:ext cx="3768839" cy="3905532"/>
          </a:xfrm>
          <a:custGeom>
            <a:avLst/>
            <a:gdLst/>
            <a:ahLst/>
            <a:cxnLst/>
            <a:rect l="l" t="t" r="r" b="b"/>
            <a:pathLst>
              <a:path w="3768839" h="3905532">
                <a:moveTo>
                  <a:pt x="0" y="0"/>
                </a:moveTo>
                <a:lnTo>
                  <a:pt x="3768839" y="0"/>
                </a:lnTo>
                <a:lnTo>
                  <a:pt x="3768839" y="3905532"/>
                </a:lnTo>
                <a:lnTo>
                  <a:pt x="0" y="3905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51559">
            <a:off x="-1421898" y="-23378"/>
            <a:ext cx="5087230" cy="3293981"/>
          </a:xfrm>
          <a:custGeom>
            <a:avLst/>
            <a:gdLst/>
            <a:ahLst/>
            <a:cxnLst/>
            <a:rect l="l" t="t" r="r" b="b"/>
            <a:pathLst>
              <a:path w="5087230" h="3293981">
                <a:moveTo>
                  <a:pt x="0" y="0"/>
                </a:moveTo>
                <a:lnTo>
                  <a:pt x="5087230" y="0"/>
                </a:lnTo>
                <a:lnTo>
                  <a:pt x="5087230" y="3293981"/>
                </a:lnTo>
                <a:lnTo>
                  <a:pt x="0" y="3293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02235" y="534944"/>
            <a:ext cx="5354197" cy="1664862"/>
          </a:xfrm>
          <a:custGeom>
            <a:avLst/>
            <a:gdLst/>
            <a:ahLst/>
            <a:cxnLst/>
            <a:rect l="l" t="t" r="r" b="b"/>
            <a:pathLst>
              <a:path w="5354197" h="1664862">
                <a:moveTo>
                  <a:pt x="0" y="0"/>
                </a:moveTo>
                <a:lnTo>
                  <a:pt x="5354197" y="0"/>
                </a:lnTo>
                <a:lnTo>
                  <a:pt x="5354197" y="1664862"/>
                </a:lnTo>
                <a:lnTo>
                  <a:pt x="0" y="1664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23233" y="-73786"/>
            <a:ext cx="6280734" cy="3140367"/>
          </a:xfrm>
          <a:custGeom>
            <a:avLst/>
            <a:gdLst/>
            <a:ahLst/>
            <a:cxnLst/>
            <a:rect l="l" t="t" r="r" b="b"/>
            <a:pathLst>
              <a:path w="6280734" h="3140367">
                <a:moveTo>
                  <a:pt x="0" y="0"/>
                </a:moveTo>
                <a:lnTo>
                  <a:pt x="6280735" y="0"/>
                </a:lnTo>
                <a:lnTo>
                  <a:pt x="6280735" y="3140367"/>
                </a:lnTo>
                <a:lnTo>
                  <a:pt x="0" y="31403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0063" y="5227839"/>
            <a:ext cx="10971134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PASO 2- CREAR GEODATAFRAME Y GEOMETRÍAS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222" y="4122877"/>
            <a:ext cx="16459557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PASO 1- GEOLOCALIZAR CIUDADES PARA OBTENER LATITUD Y LONGITUD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3464" y="6332801"/>
            <a:ext cx="11784331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PASO 3- MERGE DATAFRAME CON GEODATAFRAME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86827" y="7247108"/>
            <a:ext cx="9546789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PASO 4- CALCULAR DISTANCIA AL ORIGEN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2537" y="3397546"/>
            <a:ext cx="11902925" cy="353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8"/>
              </a:lnSpc>
              <a:spcBef>
                <a:spcPct val="0"/>
              </a:spcBef>
            </a:pPr>
            <a:r>
              <a:rPr lang="en-US" sz="617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¿Cuánto creéis que aumenta la distancia promedio de los productos cuando son importados?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6672" y="4876750"/>
            <a:ext cx="7544539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9"/>
              </a:lnSpc>
            </a:pPr>
            <a:r>
              <a:rPr lang="en-US" sz="5116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Incremento</a:t>
            </a:r>
            <a:r>
              <a:rPr lang="en-US" sz="5116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de </a:t>
            </a:r>
            <a:r>
              <a:rPr lang="en-US" sz="499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distancia</a:t>
            </a:r>
            <a:endParaRPr lang="en-US" sz="4990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algn="ctr">
              <a:lnSpc>
                <a:spcPts val="5679"/>
              </a:lnSpc>
            </a:pPr>
            <a:endParaRPr lang="en-US" sz="5116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algn="ctr">
              <a:lnSpc>
                <a:spcPts val="5679"/>
              </a:lnSpc>
              <a:spcBef>
                <a:spcPct val="0"/>
              </a:spcBef>
            </a:pPr>
            <a:r>
              <a:rPr lang="en-US" sz="5116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4300 </a:t>
            </a:r>
            <a:r>
              <a:rPr lang="en-US" sz="5116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km</a:t>
            </a:r>
            <a:endParaRPr lang="en-US" sz="5116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47766" y="4876750"/>
            <a:ext cx="8138588" cy="207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4"/>
              </a:lnSpc>
            </a:pPr>
            <a:r>
              <a:rPr lang="en-US" sz="4985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Incremento</a:t>
            </a:r>
            <a:r>
              <a:rPr lang="en-US" sz="4985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% de </a:t>
            </a:r>
            <a:r>
              <a:rPr lang="en-US" sz="4985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distancia</a:t>
            </a:r>
            <a:endParaRPr lang="en-US" sz="4985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algn="ctr">
              <a:lnSpc>
                <a:spcPts val="5534"/>
              </a:lnSpc>
            </a:pPr>
            <a:endParaRPr lang="en-US" sz="4985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algn="ctr">
              <a:lnSpc>
                <a:spcPts val="5534"/>
              </a:lnSpc>
              <a:spcBef>
                <a:spcPct val="0"/>
              </a:spcBef>
            </a:pPr>
            <a:r>
              <a:rPr lang="en-US" sz="4985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1060%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7322" y="1647925"/>
            <a:ext cx="17733355" cy="133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4717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UN PRODUCTO IMPORTADO </a:t>
            </a:r>
            <a:r>
              <a:rPr lang="en-US" sz="4717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RECORRE </a:t>
            </a:r>
            <a:r>
              <a:rPr lang="en-US" sz="4717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UNA </a:t>
            </a:r>
            <a:r>
              <a:rPr lang="en-US" sz="4717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DISTANCIA PROMEDIO </a:t>
            </a:r>
            <a:r>
              <a:rPr lang="en-US" sz="4717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11 VECES MAYOR QUE  UNO NACIONAL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4925" y="1028700"/>
            <a:ext cx="14138150" cy="8153748"/>
          </a:xfrm>
          <a:custGeom>
            <a:avLst/>
            <a:gdLst/>
            <a:ahLst/>
            <a:cxnLst/>
            <a:rect l="l" t="t" r="r" b="b"/>
            <a:pathLst>
              <a:path w="14138150" h="8153748">
                <a:moveTo>
                  <a:pt x="0" y="0"/>
                </a:moveTo>
                <a:lnTo>
                  <a:pt x="14138150" y="0"/>
                </a:lnTo>
                <a:lnTo>
                  <a:pt x="14138150" y="8153748"/>
                </a:lnTo>
                <a:lnTo>
                  <a:pt x="0" y="8153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36678" y="370669"/>
            <a:ext cx="6325553" cy="116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2"/>
              </a:lnSpc>
              <a:spcBef>
                <a:spcPct val="0"/>
              </a:spcBef>
            </a:pPr>
            <a:r>
              <a:rPr lang="en-US" sz="80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Conclusiones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4000" y="2781300"/>
            <a:ext cx="150876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5550"/>
              </a:lnSpc>
              <a:spcBef>
                <a:spcPct val="0"/>
              </a:spcBef>
              <a:buAutoNum type="arabicPeriod"/>
            </a:pPr>
            <a:r>
              <a:rPr lang="en-US" sz="500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Oferta</a:t>
            </a:r>
            <a:r>
              <a:rPr lang="en-US" sz="5000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interna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como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pilar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del </a:t>
            </a:r>
            <a:r>
              <a:rPr lang="en-US" sz="500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abastecimiento</a:t>
            </a:r>
            <a:r>
              <a:rPr lang="en-US" sz="5000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, </a:t>
            </a:r>
            <a:r>
              <a:rPr lang="en-US" sz="500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pero</a:t>
            </a:r>
            <a:r>
              <a:rPr lang="en-US" sz="5000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gran </a:t>
            </a:r>
            <a:r>
              <a:rPr lang="en-US" sz="500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necesidad</a:t>
            </a:r>
            <a:r>
              <a:rPr lang="en-US" sz="5000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de </a:t>
            </a:r>
            <a:r>
              <a:rPr lang="en-US" sz="500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complementarla</a:t>
            </a:r>
            <a:r>
              <a:rPr lang="en-US" sz="5000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con la </a:t>
            </a:r>
            <a:r>
              <a:rPr lang="en-US" sz="5000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importación</a:t>
            </a:r>
            <a:endParaRPr lang="en-US" sz="5000" b="1" dirty="0" smtClean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marL="914400" indent="-914400">
              <a:lnSpc>
                <a:spcPts val="5550"/>
              </a:lnSpc>
              <a:spcBef>
                <a:spcPct val="0"/>
              </a:spcBef>
              <a:buAutoNum type="arabicPeriod"/>
            </a:pPr>
            <a:endParaRPr lang="en-US" sz="5000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marL="914400" indent="-914400">
              <a:lnSpc>
                <a:spcPts val="5550"/>
              </a:lnSpc>
              <a:spcBef>
                <a:spcPct val="0"/>
              </a:spcBef>
              <a:buAutoNum type="arabicPeriod"/>
            </a:pP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Normalización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de la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desestacionalización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endParaRPr lang="en-US" sz="5000" b="1" dirty="0" smtClean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marL="914400" indent="-914400">
              <a:lnSpc>
                <a:spcPts val="5550"/>
              </a:lnSpc>
              <a:spcBef>
                <a:spcPct val="0"/>
              </a:spcBef>
              <a:buAutoNum type="arabicPeriod"/>
            </a:pPr>
            <a:endParaRPr lang="en-US" sz="5000" b="1" dirty="0" smtClean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marL="914400" indent="-914400">
              <a:lnSpc>
                <a:spcPts val="5550"/>
              </a:lnSpc>
              <a:spcBef>
                <a:spcPct val="0"/>
              </a:spcBef>
              <a:buFontTx/>
              <a:buAutoNum type="arabicPeriod"/>
            </a:pPr>
            <a:r>
              <a:rPr lang="en-US" sz="5000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Alto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impacto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ambiental</a:t>
            </a:r>
            <a:r>
              <a:rPr lang="en-US" sz="5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de la </a:t>
            </a:r>
            <a:r>
              <a:rPr lang="en-US" sz="5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importación</a:t>
            </a:r>
            <a:endParaRPr lang="en-US" sz="5000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marL="914400" indent="-914400">
              <a:lnSpc>
                <a:spcPts val="5550"/>
              </a:lnSpc>
              <a:spcBef>
                <a:spcPct val="0"/>
              </a:spcBef>
              <a:buAutoNum type="arabicPeriod"/>
            </a:pPr>
            <a:endParaRPr lang="en-US" sz="5000" b="1" dirty="0" smtClean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>
              <a:lnSpc>
                <a:spcPts val="5550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 rot="-324420">
            <a:off x="777126" y="5567823"/>
            <a:ext cx="3715300" cy="4710365"/>
          </a:xfrm>
          <a:custGeom>
            <a:avLst/>
            <a:gdLst/>
            <a:ahLst/>
            <a:cxnLst/>
            <a:rect l="l" t="t" r="r" b="b"/>
            <a:pathLst>
              <a:path w="3715300" h="4710365">
                <a:moveTo>
                  <a:pt x="0" y="0"/>
                </a:moveTo>
                <a:lnTo>
                  <a:pt x="3715301" y="0"/>
                </a:lnTo>
                <a:lnTo>
                  <a:pt x="3715301" y="4710365"/>
                </a:lnTo>
                <a:lnTo>
                  <a:pt x="0" y="471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16084">
            <a:off x="14780098" y="-1267621"/>
            <a:ext cx="4835177" cy="5818263"/>
          </a:xfrm>
          <a:custGeom>
            <a:avLst/>
            <a:gdLst/>
            <a:ahLst/>
            <a:cxnLst/>
            <a:rect l="l" t="t" r="r" b="b"/>
            <a:pathLst>
              <a:path w="4835177" h="5818263">
                <a:moveTo>
                  <a:pt x="0" y="0"/>
                </a:moveTo>
                <a:lnTo>
                  <a:pt x="4835177" y="0"/>
                </a:lnTo>
                <a:lnTo>
                  <a:pt x="4835177" y="5818263"/>
                </a:lnTo>
                <a:lnTo>
                  <a:pt x="0" y="5818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5694">
            <a:off x="14028254" y="2818205"/>
            <a:ext cx="2649139" cy="3811711"/>
          </a:xfrm>
          <a:custGeom>
            <a:avLst/>
            <a:gdLst/>
            <a:ahLst/>
            <a:cxnLst/>
            <a:rect l="l" t="t" r="r" b="b"/>
            <a:pathLst>
              <a:path w="2649139" h="3811711">
                <a:moveTo>
                  <a:pt x="0" y="0"/>
                </a:moveTo>
                <a:lnTo>
                  <a:pt x="2649140" y="0"/>
                </a:lnTo>
                <a:lnTo>
                  <a:pt x="2649140" y="3811712"/>
                </a:lnTo>
                <a:lnTo>
                  <a:pt x="0" y="3811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37570">
            <a:off x="387849" y="8540490"/>
            <a:ext cx="1281701" cy="1123091"/>
          </a:xfrm>
          <a:custGeom>
            <a:avLst/>
            <a:gdLst/>
            <a:ahLst/>
            <a:cxnLst/>
            <a:rect l="l" t="t" r="r" b="b"/>
            <a:pathLst>
              <a:path w="1281701" h="1123091">
                <a:moveTo>
                  <a:pt x="0" y="0"/>
                </a:moveTo>
                <a:lnTo>
                  <a:pt x="1281702" y="0"/>
                </a:lnTo>
                <a:lnTo>
                  <a:pt x="1281702" y="1123091"/>
                </a:lnTo>
                <a:lnTo>
                  <a:pt x="0" y="11230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0283">
            <a:off x="5440894" y="6165446"/>
            <a:ext cx="7243578" cy="1503042"/>
          </a:xfrm>
          <a:custGeom>
            <a:avLst/>
            <a:gdLst/>
            <a:ahLst/>
            <a:cxnLst/>
            <a:rect l="l" t="t" r="r" b="b"/>
            <a:pathLst>
              <a:path w="7243578" h="1503042">
                <a:moveTo>
                  <a:pt x="0" y="0"/>
                </a:moveTo>
                <a:lnTo>
                  <a:pt x="7243578" y="0"/>
                </a:lnTo>
                <a:lnTo>
                  <a:pt x="7243578" y="1503042"/>
                </a:lnTo>
                <a:lnTo>
                  <a:pt x="0" y="15030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17848" y="2510713"/>
            <a:ext cx="10089671" cy="520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60"/>
              </a:lnSpc>
            </a:pPr>
            <a:r>
              <a:rPr lang="en-US" sz="21714" spc="-890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MUCHAS</a:t>
            </a:r>
          </a:p>
          <a:p>
            <a:pPr marL="0" lvl="0" indent="0" algn="ctr">
              <a:lnSpc>
                <a:spcPts val="19760"/>
              </a:lnSpc>
            </a:pPr>
            <a:r>
              <a:rPr lang="en-US" sz="21714" spc="-890">
                <a:solidFill>
                  <a:srgbClr val="233212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GRACIAS</a:t>
            </a:r>
          </a:p>
        </p:txBody>
      </p:sp>
      <p:sp>
        <p:nvSpPr>
          <p:cNvPr id="9" name="Freeform 9"/>
          <p:cNvSpPr/>
          <p:nvPr/>
        </p:nvSpPr>
        <p:spPr>
          <a:xfrm rot="450381">
            <a:off x="15604066" y="4748637"/>
            <a:ext cx="2197771" cy="6949474"/>
          </a:xfrm>
          <a:custGeom>
            <a:avLst/>
            <a:gdLst/>
            <a:ahLst/>
            <a:cxnLst/>
            <a:rect l="l" t="t" r="r" b="b"/>
            <a:pathLst>
              <a:path w="2197771" h="6949474">
                <a:moveTo>
                  <a:pt x="0" y="0"/>
                </a:moveTo>
                <a:lnTo>
                  <a:pt x="2197772" y="0"/>
                </a:lnTo>
                <a:lnTo>
                  <a:pt x="2197772" y="6949474"/>
                </a:lnTo>
                <a:lnTo>
                  <a:pt x="0" y="6949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932838">
            <a:off x="13586185" y="1045933"/>
            <a:ext cx="1323447" cy="1159671"/>
          </a:xfrm>
          <a:custGeom>
            <a:avLst/>
            <a:gdLst/>
            <a:ahLst/>
            <a:cxnLst/>
            <a:rect l="l" t="t" r="r" b="b"/>
            <a:pathLst>
              <a:path w="1323447" h="1159671">
                <a:moveTo>
                  <a:pt x="0" y="0"/>
                </a:moveTo>
                <a:lnTo>
                  <a:pt x="1323447" y="0"/>
                </a:lnTo>
                <a:lnTo>
                  <a:pt x="1323447" y="1159671"/>
                </a:lnTo>
                <a:lnTo>
                  <a:pt x="0" y="1159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84704" flipH="1">
            <a:off x="13773319" y="7518242"/>
            <a:ext cx="1387704" cy="1898600"/>
          </a:xfrm>
          <a:custGeom>
            <a:avLst/>
            <a:gdLst/>
            <a:ahLst/>
            <a:cxnLst/>
            <a:rect l="l" t="t" r="r" b="b"/>
            <a:pathLst>
              <a:path w="1387704" h="1898600">
                <a:moveTo>
                  <a:pt x="1387704" y="0"/>
                </a:moveTo>
                <a:lnTo>
                  <a:pt x="0" y="0"/>
                </a:lnTo>
                <a:lnTo>
                  <a:pt x="0" y="1898600"/>
                </a:lnTo>
                <a:lnTo>
                  <a:pt x="1387704" y="1898600"/>
                </a:lnTo>
                <a:lnTo>
                  <a:pt x="138770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16995">
            <a:off x="-2028099" y="1214573"/>
            <a:ext cx="4299708" cy="4455656"/>
          </a:xfrm>
          <a:custGeom>
            <a:avLst/>
            <a:gdLst/>
            <a:ahLst/>
            <a:cxnLst/>
            <a:rect l="l" t="t" r="r" b="b"/>
            <a:pathLst>
              <a:path w="4299708" h="4455656">
                <a:moveTo>
                  <a:pt x="0" y="0"/>
                </a:moveTo>
                <a:lnTo>
                  <a:pt x="4299708" y="0"/>
                </a:lnTo>
                <a:lnTo>
                  <a:pt x="4299708" y="4455656"/>
                </a:lnTo>
                <a:lnTo>
                  <a:pt x="0" y="4455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180348" flipV="1">
            <a:off x="796205" y="632376"/>
            <a:ext cx="5386928" cy="3447634"/>
          </a:xfrm>
          <a:custGeom>
            <a:avLst/>
            <a:gdLst/>
            <a:ahLst/>
            <a:cxnLst/>
            <a:rect l="l" t="t" r="r" b="b"/>
            <a:pathLst>
              <a:path w="5386928" h="3447634">
                <a:moveTo>
                  <a:pt x="0" y="3447634"/>
                </a:moveTo>
                <a:lnTo>
                  <a:pt x="5386929" y="3447634"/>
                </a:lnTo>
                <a:lnTo>
                  <a:pt x="5386929" y="0"/>
                </a:lnTo>
                <a:lnTo>
                  <a:pt x="0" y="0"/>
                </a:lnTo>
                <a:lnTo>
                  <a:pt x="0" y="3447634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932838">
            <a:off x="17632710" y="9531896"/>
            <a:ext cx="395916" cy="408724"/>
          </a:xfrm>
          <a:custGeom>
            <a:avLst/>
            <a:gdLst/>
            <a:ahLst/>
            <a:cxnLst/>
            <a:rect l="l" t="t" r="r" b="b"/>
            <a:pathLst>
              <a:path w="395916" h="408724">
                <a:moveTo>
                  <a:pt x="0" y="0"/>
                </a:moveTo>
                <a:lnTo>
                  <a:pt x="395916" y="0"/>
                </a:lnTo>
                <a:lnTo>
                  <a:pt x="395916" y="408724"/>
                </a:lnTo>
                <a:lnTo>
                  <a:pt x="0" y="408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5" name="Freeform 15"/>
          <p:cNvSpPr/>
          <p:nvPr/>
        </p:nvSpPr>
        <p:spPr>
          <a:xfrm rot="-2932838">
            <a:off x="1618000" y="4798995"/>
            <a:ext cx="490353" cy="506216"/>
          </a:xfrm>
          <a:custGeom>
            <a:avLst/>
            <a:gdLst/>
            <a:ahLst/>
            <a:cxnLst/>
            <a:rect l="l" t="t" r="r" b="b"/>
            <a:pathLst>
              <a:path w="490353" h="506216">
                <a:moveTo>
                  <a:pt x="0" y="0"/>
                </a:moveTo>
                <a:lnTo>
                  <a:pt x="490354" y="0"/>
                </a:lnTo>
                <a:lnTo>
                  <a:pt x="490354" y="506216"/>
                </a:lnTo>
                <a:lnTo>
                  <a:pt x="0" y="50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6" name="Freeform 16"/>
          <p:cNvSpPr/>
          <p:nvPr/>
        </p:nvSpPr>
        <p:spPr>
          <a:xfrm rot="-2932838">
            <a:off x="17014123" y="4030599"/>
            <a:ext cx="490353" cy="506216"/>
          </a:xfrm>
          <a:custGeom>
            <a:avLst/>
            <a:gdLst/>
            <a:ahLst/>
            <a:cxnLst/>
            <a:rect l="l" t="t" r="r" b="b"/>
            <a:pathLst>
              <a:path w="490353" h="506216">
                <a:moveTo>
                  <a:pt x="0" y="0"/>
                </a:moveTo>
                <a:lnTo>
                  <a:pt x="490354" y="0"/>
                </a:lnTo>
                <a:lnTo>
                  <a:pt x="490354" y="506216"/>
                </a:lnTo>
                <a:lnTo>
                  <a:pt x="0" y="50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l="-254550" t="-77779" b="-123160"/>
            </a:stretch>
          </a:blipFill>
        </p:spPr>
      </p:sp>
      <p:sp>
        <p:nvSpPr>
          <p:cNvPr id="17" name="Freeform 17"/>
          <p:cNvSpPr/>
          <p:nvPr/>
        </p:nvSpPr>
        <p:spPr>
          <a:xfrm rot="-1611985">
            <a:off x="294502" y="454774"/>
            <a:ext cx="1468395" cy="1360101"/>
          </a:xfrm>
          <a:custGeom>
            <a:avLst/>
            <a:gdLst/>
            <a:ahLst/>
            <a:cxnLst/>
            <a:rect l="l" t="t" r="r" b="b"/>
            <a:pathLst>
              <a:path w="1468395" h="1360101">
                <a:moveTo>
                  <a:pt x="0" y="0"/>
                </a:moveTo>
                <a:lnTo>
                  <a:pt x="1468396" y="0"/>
                </a:lnTo>
                <a:lnTo>
                  <a:pt x="1468396" y="1360101"/>
                </a:lnTo>
                <a:lnTo>
                  <a:pt x="0" y="13601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3656" y="2857500"/>
            <a:ext cx="7311749" cy="6141869"/>
          </a:xfrm>
          <a:custGeom>
            <a:avLst/>
            <a:gdLst/>
            <a:ahLst/>
            <a:cxnLst/>
            <a:rect l="l" t="t" r="r" b="b"/>
            <a:pathLst>
              <a:path w="7311749" h="6141869">
                <a:moveTo>
                  <a:pt x="0" y="0"/>
                </a:moveTo>
                <a:lnTo>
                  <a:pt x="7311749" y="0"/>
                </a:lnTo>
                <a:lnTo>
                  <a:pt x="7311749" y="6141869"/>
                </a:lnTo>
                <a:lnTo>
                  <a:pt x="0" y="6141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14117" y="663213"/>
            <a:ext cx="10356652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¿QUE ES MERCAMADRID?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6558" y="5796860"/>
            <a:ext cx="6090474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  <a:spcBef>
                <a:spcPct val="0"/>
              </a:spcBef>
            </a:pPr>
            <a:r>
              <a:rPr lang="en-US" sz="5553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222 HÉCTAREAS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90064" y="2769738"/>
            <a:ext cx="10283720" cy="235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5553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TOP 1 DE EUROPA</a:t>
            </a:r>
          </a:p>
          <a:p>
            <a:pPr algn="ctr">
              <a:lnSpc>
                <a:spcPts val="6163"/>
              </a:lnSpc>
              <a:spcBef>
                <a:spcPct val="0"/>
              </a:spcBef>
            </a:pPr>
            <a:r>
              <a:rPr lang="en-US" sz="5553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EN PRODUCTO PERECEDERO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7285781"/>
            <a:ext cx="726847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  <a:spcBef>
                <a:spcPct val="0"/>
              </a:spcBef>
            </a:pPr>
            <a:r>
              <a:rPr lang="en-US" sz="5553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+ 800 EMPRESAS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8100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7415" y="3968828"/>
            <a:ext cx="6413242" cy="2005596"/>
          </a:xfrm>
          <a:custGeom>
            <a:avLst/>
            <a:gdLst/>
            <a:ahLst/>
            <a:cxnLst/>
            <a:rect l="l" t="t" r="r" b="b"/>
            <a:pathLst>
              <a:path w="6413242" h="2005596">
                <a:moveTo>
                  <a:pt x="0" y="0"/>
                </a:moveTo>
                <a:lnTo>
                  <a:pt x="6413242" y="0"/>
                </a:lnTo>
                <a:lnTo>
                  <a:pt x="6413242" y="2005596"/>
                </a:lnTo>
                <a:lnTo>
                  <a:pt x="0" y="2005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972181">
            <a:off x="527779" y="920122"/>
            <a:ext cx="1321138" cy="1157647"/>
          </a:xfrm>
          <a:custGeom>
            <a:avLst/>
            <a:gdLst/>
            <a:ahLst/>
            <a:cxnLst/>
            <a:rect l="l" t="t" r="r" b="b"/>
            <a:pathLst>
              <a:path w="1321138" h="1157647">
                <a:moveTo>
                  <a:pt x="0" y="0"/>
                </a:moveTo>
                <a:lnTo>
                  <a:pt x="1321139" y="0"/>
                </a:lnTo>
                <a:lnTo>
                  <a:pt x="1321139" y="1157648"/>
                </a:lnTo>
                <a:lnTo>
                  <a:pt x="0" y="1157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089609">
            <a:off x="15825520" y="-1214755"/>
            <a:ext cx="2271883" cy="7183821"/>
          </a:xfrm>
          <a:custGeom>
            <a:avLst/>
            <a:gdLst/>
            <a:ahLst/>
            <a:cxnLst/>
            <a:rect l="l" t="t" r="r" b="b"/>
            <a:pathLst>
              <a:path w="2271883" h="7183821">
                <a:moveTo>
                  <a:pt x="0" y="0"/>
                </a:moveTo>
                <a:lnTo>
                  <a:pt x="2271883" y="0"/>
                </a:lnTo>
                <a:lnTo>
                  <a:pt x="2271883" y="7183821"/>
                </a:lnTo>
                <a:lnTo>
                  <a:pt x="0" y="71838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36342">
            <a:off x="-3188529" y="7785304"/>
            <a:ext cx="4844564" cy="5829559"/>
          </a:xfrm>
          <a:custGeom>
            <a:avLst/>
            <a:gdLst/>
            <a:ahLst/>
            <a:cxnLst/>
            <a:rect l="l" t="t" r="r" b="b"/>
            <a:pathLst>
              <a:path w="4844564" h="5829559">
                <a:moveTo>
                  <a:pt x="0" y="0"/>
                </a:moveTo>
                <a:lnTo>
                  <a:pt x="4844564" y="0"/>
                </a:lnTo>
                <a:lnTo>
                  <a:pt x="4844564" y="5829559"/>
                </a:lnTo>
                <a:lnTo>
                  <a:pt x="0" y="58295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99666" y="1692549"/>
            <a:ext cx="12352058" cy="1821929"/>
          </a:xfrm>
          <a:custGeom>
            <a:avLst/>
            <a:gdLst/>
            <a:ahLst/>
            <a:cxnLst/>
            <a:rect l="l" t="t" r="r" b="b"/>
            <a:pathLst>
              <a:path w="12352058" h="1821929">
                <a:moveTo>
                  <a:pt x="0" y="0"/>
                </a:moveTo>
                <a:lnTo>
                  <a:pt x="12352058" y="0"/>
                </a:lnTo>
                <a:lnTo>
                  <a:pt x="12352058" y="1821928"/>
                </a:lnTo>
                <a:lnTo>
                  <a:pt x="0" y="1821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57414" y="4756466"/>
            <a:ext cx="6413242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 dirty="0" err="1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Transformaciones</a:t>
            </a:r>
            <a:r>
              <a:rPr lang="en-US" sz="3338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Dataset</a:t>
            </a:r>
            <a:endParaRPr lang="en-US" sz="3338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12240" y="6702176"/>
            <a:ext cx="3931563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Variedad Producto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0657" y="6702176"/>
            <a:ext cx="1887260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Producto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0052" y="6702176"/>
            <a:ext cx="3806785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Categoría General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6881" y="8439526"/>
            <a:ext cx="3946922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Descripción Origen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0656" y="8439526"/>
            <a:ext cx="265201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Origen(País)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25344" y="8439526"/>
            <a:ext cx="2936200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Nacional Inter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731" y="3427607"/>
            <a:ext cx="6515415" cy="3664921"/>
          </a:xfrm>
          <a:custGeom>
            <a:avLst/>
            <a:gdLst/>
            <a:ahLst/>
            <a:cxnLst/>
            <a:rect l="l" t="t" r="r" b="b"/>
            <a:pathLst>
              <a:path w="6515415" h="3664921">
                <a:moveTo>
                  <a:pt x="0" y="0"/>
                </a:moveTo>
                <a:lnTo>
                  <a:pt x="6515415" y="0"/>
                </a:lnTo>
                <a:lnTo>
                  <a:pt x="6515415" y="3664921"/>
                </a:lnTo>
                <a:lnTo>
                  <a:pt x="0" y="366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63327" y="3427607"/>
            <a:ext cx="6515415" cy="3664921"/>
          </a:xfrm>
          <a:custGeom>
            <a:avLst/>
            <a:gdLst/>
            <a:ahLst/>
            <a:cxnLst/>
            <a:rect l="l" t="t" r="r" b="b"/>
            <a:pathLst>
              <a:path w="6515415" h="3664921">
                <a:moveTo>
                  <a:pt x="0" y="0"/>
                </a:moveTo>
                <a:lnTo>
                  <a:pt x="6515415" y="0"/>
                </a:lnTo>
                <a:lnTo>
                  <a:pt x="6515415" y="3664921"/>
                </a:lnTo>
                <a:lnTo>
                  <a:pt x="0" y="366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68007" y="4900581"/>
            <a:ext cx="2551986" cy="49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333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Metodología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74770" y="3507196"/>
            <a:ext cx="5388629" cy="115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Hipótesis</a:t>
            </a:r>
            <a:endParaRPr lang="en-US" sz="8000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6883" y="5328483"/>
            <a:ext cx="17894233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Los </a:t>
            </a:r>
            <a:r>
              <a:rPr lang="en-US" sz="3999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productos</a:t>
            </a:r>
            <a:r>
              <a:rPr lang="en-US" sz="3999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3999" b="1" dirty="0" smtClean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 </a:t>
            </a:r>
            <a:r>
              <a:rPr lang="en-US" sz="3999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importan</a:t>
            </a:r>
            <a:r>
              <a:rPr lang="en-US" sz="3999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para </a:t>
            </a:r>
            <a:r>
              <a:rPr lang="en-US" sz="3999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cubrir</a:t>
            </a:r>
            <a:r>
              <a:rPr lang="en-US" sz="3999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los</a:t>
            </a:r>
            <a:r>
              <a:rPr lang="en-US" sz="3999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períodos</a:t>
            </a:r>
            <a:r>
              <a:rPr lang="en-US" sz="3999" b="1" dirty="0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de contra </a:t>
            </a:r>
            <a:r>
              <a:rPr lang="en-US" sz="3999" b="1" dirty="0" err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temporada</a:t>
            </a:r>
            <a:endParaRPr lang="en-US" sz="3999" b="1" dirty="0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 rot="200283">
            <a:off x="-11639198" y="8756710"/>
            <a:ext cx="17717114" cy="3676301"/>
          </a:xfrm>
          <a:custGeom>
            <a:avLst/>
            <a:gdLst/>
            <a:ahLst/>
            <a:cxnLst/>
            <a:rect l="l" t="t" r="r" b="b"/>
            <a:pathLst>
              <a:path w="17717114" h="3676301">
                <a:moveTo>
                  <a:pt x="0" y="0"/>
                </a:moveTo>
                <a:lnTo>
                  <a:pt x="17717114" y="0"/>
                </a:lnTo>
                <a:lnTo>
                  <a:pt x="17717114" y="3676301"/>
                </a:lnTo>
                <a:lnTo>
                  <a:pt x="0" y="367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04927">
            <a:off x="119117" y="4055059"/>
            <a:ext cx="2494672" cy="7888291"/>
          </a:xfrm>
          <a:custGeom>
            <a:avLst/>
            <a:gdLst/>
            <a:ahLst/>
            <a:cxnLst/>
            <a:rect l="l" t="t" r="r" b="b"/>
            <a:pathLst>
              <a:path w="2494672" h="7888291">
                <a:moveTo>
                  <a:pt x="0" y="0"/>
                </a:moveTo>
                <a:lnTo>
                  <a:pt x="2494672" y="0"/>
                </a:lnTo>
                <a:lnTo>
                  <a:pt x="2494672" y="7888292"/>
                </a:lnTo>
                <a:lnTo>
                  <a:pt x="0" y="788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546253">
            <a:off x="12640505" y="-2128225"/>
            <a:ext cx="17717114" cy="3676301"/>
          </a:xfrm>
          <a:custGeom>
            <a:avLst/>
            <a:gdLst/>
            <a:ahLst/>
            <a:cxnLst/>
            <a:rect l="l" t="t" r="r" b="b"/>
            <a:pathLst>
              <a:path w="17717114" h="3676301">
                <a:moveTo>
                  <a:pt x="0" y="0"/>
                </a:moveTo>
                <a:lnTo>
                  <a:pt x="17717114" y="0"/>
                </a:lnTo>
                <a:lnTo>
                  <a:pt x="17717114" y="3676301"/>
                </a:lnTo>
                <a:lnTo>
                  <a:pt x="0" y="367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63818">
            <a:off x="867326" y="979484"/>
            <a:ext cx="1583361" cy="1925059"/>
          </a:xfrm>
          <a:custGeom>
            <a:avLst/>
            <a:gdLst/>
            <a:ahLst/>
            <a:cxnLst/>
            <a:rect l="l" t="t" r="r" b="b"/>
            <a:pathLst>
              <a:path w="1583361" h="1925059">
                <a:moveTo>
                  <a:pt x="0" y="0"/>
                </a:moveTo>
                <a:lnTo>
                  <a:pt x="1583361" y="0"/>
                </a:lnTo>
                <a:lnTo>
                  <a:pt x="1583361" y="1925058"/>
                </a:lnTo>
                <a:lnTo>
                  <a:pt x="0" y="1925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84569" y="2950554"/>
            <a:ext cx="3085606" cy="2008093"/>
          </a:xfrm>
          <a:custGeom>
            <a:avLst/>
            <a:gdLst/>
            <a:ahLst/>
            <a:cxnLst/>
            <a:rect l="l" t="t" r="r" b="b"/>
            <a:pathLst>
              <a:path w="3085606" h="2008093">
                <a:moveTo>
                  <a:pt x="0" y="0"/>
                </a:moveTo>
                <a:lnTo>
                  <a:pt x="3085606" y="0"/>
                </a:lnTo>
                <a:lnTo>
                  <a:pt x="3085606" y="2008093"/>
                </a:lnTo>
                <a:lnTo>
                  <a:pt x="0" y="2008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16870" y="1870515"/>
            <a:ext cx="3655222" cy="1972120"/>
          </a:xfrm>
          <a:custGeom>
            <a:avLst/>
            <a:gdLst/>
            <a:ahLst/>
            <a:cxnLst/>
            <a:rect l="l" t="t" r="r" b="b"/>
            <a:pathLst>
              <a:path w="3655222" h="1972120">
                <a:moveTo>
                  <a:pt x="0" y="0"/>
                </a:moveTo>
                <a:lnTo>
                  <a:pt x="3655221" y="0"/>
                </a:lnTo>
                <a:lnTo>
                  <a:pt x="3655221" y="1972120"/>
                </a:lnTo>
                <a:lnTo>
                  <a:pt x="0" y="1972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43800" y="5796212"/>
            <a:ext cx="7537532" cy="3610081"/>
          </a:xfrm>
          <a:custGeom>
            <a:avLst/>
            <a:gdLst/>
            <a:ahLst/>
            <a:cxnLst/>
            <a:rect l="l" t="t" r="r" b="b"/>
            <a:pathLst>
              <a:path w="7537532" h="3610081">
                <a:moveTo>
                  <a:pt x="0" y="0"/>
                </a:moveTo>
                <a:lnTo>
                  <a:pt x="7537532" y="0"/>
                </a:lnTo>
                <a:lnTo>
                  <a:pt x="7537532" y="3610081"/>
                </a:lnTo>
                <a:lnTo>
                  <a:pt x="0" y="3610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pic>
        <p:nvPicPr>
          <p:cNvPr id="7" name="Imagen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1143" y="436310"/>
            <a:ext cx="2654297" cy="207793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7275" y="2959715"/>
            <a:ext cx="3618276" cy="19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4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 rot="-2393678">
            <a:off x="14044451" y="-2340"/>
            <a:ext cx="3361164" cy="4836208"/>
          </a:xfrm>
          <a:custGeom>
            <a:avLst/>
            <a:gdLst/>
            <a:ahLst/>
            <a:cxnLst/>
            <a:rect l="l" t="t" r="r" b="b"/>
            <a:pathLst>
              <a:path w="3361164" h="4836208">
                <a:moveTo>
                  <a:pt x="0" y="0"/>
                </a:moveTo>
                <a:lnTo>
                  <a:pt x="3361164" y="0"/>
                </a:lnTo>
                <a:lnTo>
                  <a:pt x="3361164" y="4836208"/>
                </a:lnTo>
                <a:lnTo>
                  <a:pt x="0" y="483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36342">
            <a:off x="-877396" y="-442332"/>
            <a:ext cx="4844564" cy="5829559"/>
          </a:xfrm>
          <a:custGeom>
            <a:avLst/>
            <a:gdLst/>
            <a:ahLst/>
            <a:cxnLst/>
            <a:rect l="l" t="t" r="r" b="b"/>
            <a:pathLst>
              <a:path w="4844564" h="5829559">
                <a:moveTo>
                  <a:pt x="0" y="0"/>
                </a:moveTo>
                <a:lnTo>
                  <a:pt x="4844565" y="0"/>
                </a:lnTo>
                <a:lnTo>
                  <a:pt x="4844565" y="5829559"/>
                </a:lnTo>
                <a:lnTo>
                  <a:pt x="0" y="5829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8061" y="4420841"/>
            <a:ext cx="1649435" cy="1445317"/>
          </a:xfrm>
          <a:custGeom>
            <a:avLst/>
            <a:gdLst/>
            <a:ahLst/>
            <a:cxnLst/>
            <a:rect l="l" t="t" r="r" b="b"/>
            <a:pathLst>
              <a:path w="1649435" h="1445317">
                <a:moveTo>
                  <a:pt x="0" y="0"/>
                </a:moveTo>
                <a:lnTo>
                  <a:pt x="1649435" y="0"/>
                </a:lnTo>
                <a:lnTo>
                  <a:pt x="1649435" y="1445318"/>
                </a:lnTo>
                <a:lnTo>
                  <a:pt x="0" y="1445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60827" y="6223728"/>
            <a:ext cx="4376378" cy="1368613"/>
          </a:xfrm>
          <a:custGeom>
            <a:avLst/>
            <a:gdLst/>
            <a:ahLst/>
            <a:cxnLst/>
            <a:rect l="l" t="t" r="r" b="b"/>
            <a:pathLst>
              <a:path w="4376378" h="1368613">
                <a:moveTo>
                  <a:pt x="0" y="0"/>
                </a:moveTo>
                <a:lnTo>
                  <a:pt x="4376377" y="0"/>
                </a:lnTo>
                <a:lnTo>
                  <a:pt x="4376377" y="1368612"/>
                </a:lnTo>
                <a:lnTo>
                  <a:pt x="0" y="13686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93643">
            <a:off x="15123757" y="5614097"/>
            <a:ext cx="1919111" cy="6068334"/>
          </a:xfrm>
          <a:custGeom>
            <a:avLst/>
            <a:gdLst/>
            <a:ahLst/>
            <a:cxnLst/>
            <a:rect l="l" t="t" r="r" b="b"/>
            <a:pathLst>
              <a:path w="1919111" h="6068334">
                <a:moveTo>
                  <a:pt x="0" y="0"/>
                </a:moveTo>
                <a:lnTo>
                  <a:pt x="1919110" y="0"/>
                </a:lnTo>
                <a:lnTo>
                  <a:pt x="1919110" y="6068334"/>
                </a:lnTo>
                <a:lnTo>
                  <a:pt x="0" y="6068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327" y="6294361"/>
            <a:ext cx="3713281" cy="4707805"/>
          </a:xfrm>
          <a:custGeom>
            <a:avLst/>
            <a:gdLst/>
            <a:ahLst/>
            <a:cxnLst/>
            <a:rect l="l" t="t" r="r" b="b"/>
            <a:pathLst>
              <a:path w="3713281" h="4707805">
                <a:moveTo>
                  <a:pt x="0" y="0"/>
                </a:moveTo>
                <a:lnTo>
                  <a:pt x="3713281" y="0"/>
                </a:lnTo>
                <a:lnTo>
                  <a:pt x="3713281" y="4707805"/>
                </a:lnTo>
                <a:lnTo>
                  <a:pt x="0" y="4707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58594" y="4529675"/>
            <a:ext cx="1649435" cy="1445317"/>
          </a:xfrm>
          <a:custGeom>
            <a:avLst/>
            <a:gdLst/>
            <a:ahLst/>
            <a:cxnLst/>
            <a:rect l="l" t="t" r="r" b="b"/>
            <a:pathLst>
              <a:path w="1649435" h="1445317">
                <a:moveTo>
                  <a:pt x="0" y="0"/>
                </a:moveTo>
                <a:lnTo>
                  <a:pt x="1649435" y="0"/>
                </a:lnTo>
                <a:lnTo>
                  <a:pt x="1649435" y="1445318"/>
                </a:lnTo>
                <a:lnTo>
                  <a:pt x="0" y="1445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20736" y="1593435"/>
            <a:ext cx="8257561" cy="6363179"/>
          </a:xfrm>
          <a:custGeom>
            <a:avLst/>
            <a:gdLst/>
            <a:ahLst/>
            <a:cxnLst/>
            <a:rect l="l" t="t" r="r" b="b"/>
            <a:pathLst>
              <a:path w="8257561" h="6363179">
                <a:moveTo>
                  <a:pt x="0" y="0"/>
                </a:moveTo>
                <a:lnTo>
                  <a:pt x="8257561" y="0"/>
                </a:lnTo>
                <a:lnTo>
                  <a:pt x="8257561" y="6363179"/>
                </a:lnTo>
                <a:lnTo>
                  <a:pt x="0" y="63631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 rot="-2972181">
            <a:off x="527779" y="920122"/>
            <a:ext cx="1321138" cy="1157647"/>
          </a:xfrm>
          <a:custGeom>
            <a:avLst/>
            <a:gdLst/>
            <a:ahLst/>
            <a:cxnLst/>
            <a:rect l="l" t="t" r="r" b="b"/>
            <a:pathLst>
              <a:path w="1321138" h="1157647">
                <a:moveTo>
                  <a:pt x="0" y="0"/>
                </a:moveTo>
                <a:lnTo>
                  <a:pt x="1321139" y="0"/>
                </a:lnTo>
                <a:lnTo>
                  <a:pt x="1321139" y="1157648"/>
                </a:lnTo>
                <a:lnTo>
                  <a:pt x="0" y="115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9609">
            <a:off x="15825520" y="-1214755"/>
            <a:ext cx="2271883" cy="7183821"/>
          </a:xfrm>
          <a:custGeom>
            <a:avLst/>
            <a:gdLst/>
            <a:ahLst/>
            <a:cxnLst/>
            <a:rect l="l" t="t" r="r" b="b"/>
            <a:pathLst>
              <a:path w="2271883" h="7183821">
                <a:moveTo>
                  <a:pt x="0" y="0"/>
                </a:moveTo>
                <a:lnTo>
                  <a:pt x="2271883" y="0"/>
                </a:lnTo>
                <a:lnTo>
                  <a:pt x="2271883" y="7183821"/>
                </a:lnTo>
                <a:lnTo>
                  <a:pt x="0" y="7183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36342">
            <a:off x="-3188529" y="7785304"/>
            <a:ext cx="4844564" cy="5829559"/>
          </a:xfrm>
          <a:custGeom>
            <a:avLst/>
            <a:gdLst/>
            <a:ahLst/>
            <a:cxnLst/>
            <a:rect l="l" t="t" r="r" b="b"/>
            <a:pathLst>
              <a:path w="4844564" h="5829559">
                <a:moveTo>
                  <a:pt x="0" y="0"/>
                </a:moveTo>
                <a:lnTo>
                  <a:pt x="4844564" y="0"/>
                </a:lnTo>
                <a:lnTo>
                  <a:pt x="4844564" y="5829559"/>
                </a:lnTo>
                <a:lnTo>
                  <a:pt x="0" y="58295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27432" y="1987915"/>
            <a:ext cx="5886988" cy="3155585"/>
          </a:xfrm>
          <a:custGeom>
            <a:avLst/>
            <a:gdLst/>
            <a:ahLst/>
            <a:cxnLst/>
            <a:rect l="l" t="t" r="r" b="b"/>
            <a:pathLst>
              <a:path w="5886988" h="3155585">
                <a:moveTo>
                  <a:pt x="0" y="0"/>
                </a:moveTo>
                <a:lnTo>
                  <a:pt x="5886988" y="0"/>
                </a:lnTo>
                <a:lnTo>
                  <a:pt x="5886988" y="3155585"/>
                </a:lnTo>
                <a:lnTo>
                  <a:pt x="0" y="3155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3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09697" y="1987915"/>
            <a:ext cx="6392499" cy="3155585"/>
          </a:xfrm>
          <a:custGeom>
            <a:avLst/>
            <a:gdLst/>
            <a:ahLst/>
            <a:cxnLst/>
            <a:rect l="l" t="t" r="r" b="b"/>
            <a:pathLst>
              <a:path w="6392499" h="3155585">
                <a:moveTo>
                  <a:pt x="0" y="0"/>
                </a:moveTo>
                <a:lnTo>
                  <a:pt x="6392499" y="0"/>
                </a:lnTo>
                <a:lnTo>
                  <a:pt x="6392499" y="3155585"/>
                </a:lnTo>
                <a:lnTo>
                  <a:pt x="0" y="3155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09697" y="5823769"/>
            <a:ext cx="6392499" cy="3434531"/>
          </a:xfrm>
          <a:custGeom>
            <a:avLst/>
            <a:gdLst/>
            <a:ahLst/>
            <a:cxnLst/>
            <a:rect l="l" t="t" r="r" b="b"/>
            <a:pathLst>
              <a:path w="6392499" h="3434531">
                <a:moveTo>
                  <a:pt x="0" y="0"/>
                </a:moveTo>
                <a:lnTo>
                  <a:pt x="6392499" y="0"/>
                </a:lnTo>
                <a:lnTo>
                  <a:pt x="6392499" y="3434531"/>
                </a:lnTo>
                <a:lnTo>
                  <a:pt x="0" y="3434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28417" y="5783185"/>
            <a:ext cx="5685018" cy="3475115"/>
          </a:xfrm>
          <a:custGeom>
            <a:avLst/>
            <a:gdLst/>
            <a:ahLst/>
            <a:cxnLst/>
            <a:rect l="l" t="t" r="r" b="b"/>
            <a:pathLst>
              <a:path w="5685018" h="3475115">
                <a:moveTo>
                  <a:pt x="0" y="0"/>
                </a:moveTo>
                <a:lnTo>
                  <a:pt x="5685018" y="0"/>
                </a:lnTo>
                <a:lnTo>
                  <a:pt x="5685018" y="3475115"/>
                </a:lnTo>
                <a:lnTo>
                  <a:pt x="0" y="3475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76122" y="691639"/>
            <a:ext cx="10052149" cy="62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428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Distribución por tipología de producto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3435" y="518272"/>
            <a:ext cx="2203816" cy="2679412"/>
          </a:xfrm>
          <a:custGeom>
            <a:avLst/>
            <a:gdLst/>
            <a:ahLst/>
            <a:cxnLst/>
            <a:rect l="l" t="t" r="r" b="b"/>
            <a:pathLst>
              <a:path w="2203816" h="2679412">
                <a:moveTo>
                  <a:pt x="0" y="0"/>
                </a:moveTo>
                <a:lnTo>
                  <a:pt x="2203816" y="0"/>
                </a:lnTo>
                <a:lnTo>
                  <a:pt x="2203816" y="2679412"/>
                </a:lnTo>
                <a:lnTo>
                  <a:pt x="0" y="267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433038" y="1888764"/>
            <a:ext cx="4222322" cy="2617840"/>
          </a:xfrm>
          <a:custGeom>
            <a:avLst/>
            <a:gdLst/>
            <a:ahLst/>
            <a:cxnLst/>
            <a:rect l="l" t="t" r="r" b="b"/>
            <a:pathLst>
              <a:path w="4222322" h="2617840">
                <a:moveTo>
                  <a:pt x="0" y="0"/>
                </a:moveTo>
                <a:lnTo>
                  <a:pt x="4222323" y="0"/>
                </a:lnTo>
                <a:lnTo>
                  <a:pt x="4222323" y="2617840"/>
                </a:lnTo>
                <a:lnTo>
                  <a:pt x="0" y="2617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49063" y="2699603"/>
            <a:ext cx="11301259" cy="2443897"/>
          </a:xfrm>
          <a:custGeom>
            <a:avLst/>
            <a:gdLst/>
            <a:ahLst/>
            <a:cxnLst/>
            <a:rect l="l" t="t" r="r" b="b"/>
            <a:pathLst>
              <a:path w="11301259" h="2443897">
                <a:moveTo>
                  <a:pt x="0" y="0"/>
                </a:moveTo>
                <a:lnTo>
                  <a:pt x="11301259" y="0"/>
                </a:lnTo>
                <a:lnTo>
                  <a:pt x="11301259" y="2443897"/>
                </a:lnTo>
                <a:lnTo>
                  <a:pt x="0" y="2443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49063" y="5759886"/>
            <a:ext cx="11301259" cy="3178479"/>
          </a:xfrm>
          <a:custGeom>
            <a:avLst/>
            <a:gdLst/>
            <a:ahLst/>
            <a:cxnLst/>
            <a:rect l="l" t="t" r="r" b="b"/>
            <a:pathLst>
              <a:path w="11301259" h="317847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34196" y="1047750"/>
            <a:ext cx="13446410" cy="58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sz="398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TOP 15 vegetales con mayor volumen de kilos vendidos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177</Words>
  <Application>Microsoft Office PowerPoint</Application>
  <PresentationFormat>Personalizado</PresentationFormat>
  <Paragraphs>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Handelson Four</vt:lpstr>
      <vt:lpstr>Cocomat Pro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Negocio Catering Comida Ilustrativo Verde y Beige</dc:title>
  <cp:lastModifiedBy>Ivan</cp:lastModifiedBy>
  <cp:revision>12</cp:revision>
  <dcterms:created xsi:type="dcterms:W3CDTF">2006-08-16T00:00:00Z</dcterms:created>
  <dcterms:modified xsi:type="dcterms:W3CDTF">2025-02-18T23:31:00Z</dcterms:modified>
  <dc:identifier>DAGemhH5sv8</dc:identifier>
</cp:coreProperties>
</file>